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71" r:id="rId9"/>
    <p:sldId id="272" r:id="rId10"/>
    <p:sldId id="274" r:id="rId11"/>
    <p:sldId id="273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  <a:srgbClr val="E57B1B"/>
    <a:srgbClr val="8FC40C"/>
    <a:srgbClr val="0DB6C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1" autoAdjust="0"/>
    <p:restoredTop sz="94660"/>
  </p:normalViewPr>
  <p:slideViewPr>
    <p:cSldViewPr>
      <p:cViewPr varScale="1">
        <p:scale>
          <a:sx n="66" d="100"/>
          <a:sy n="66" d="100"/>
        </p:scale>
        <p:origin x="-1327" y="-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763FDF6-CD76-4816-8C8C-7F8CC3B995D3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CCFBC6-B609-4F1D-8A9A-DB5DC101FB28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FDF6-CD76-4816-8C8C-7F8CC3B995D3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FBC6-B609-4F1D-8A9A-DB5DC101FB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FDF6-CD76-4816-8C8C-7F8CC3B995D3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FBC6-B609-4F1D-8A9A-DB5DC101FB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FDF6-CD76-4816-8C8C-7F8CC3B995D3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FBC6-B609-4F1D-8A9A-DB5DC101FB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FDF6-CD76-4816-8C8C-7F8CC3B995D3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FBC6-B609-4F1D-8A9A-DB5DC101FB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FDF6-CD76-4816-8C8C-7F8CC3B995D3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FBC6-B609-4F1D-8A9A-DB5DC101FB2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FDF6-CD76-4816-8C8C-7F8CC3B995D3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FBC6-B609-4F1D-8A9A-DB5DC101FB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FDF6-CD76-4816-8C8C-7F8CC3B995D3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FBC6-B609-4F1D-8A9A-DB5DC101FB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FDF6-CD76-4816-8C8C-7F8CC3B995D3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FBC6-B609-4F1D-8A9A-DB5DC101FB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FDF6-CD76-4816-8C8C-7F8CC3B995D3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FBC6-B609-4F1D-8A9A-DB5DC101FB28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FDF6-CD76-4816-8C8C-7F8CC3B995D3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FBC6-B609-4F1D-8A9A-DB5DC101FB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763FDF6-CD76-4816-8C8C-7F8CC3B995D3}" type="datetimeFigureOut">
              <a:rPr lang="en-GB" smtClean="0"/>
              <a:t>02/04/2022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6CCFBC6-B609-4F1D-8A9A-DB5DC101FB2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564x/d6/a8/65/d6a8657ee44d102290ada11892d06f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21" y="0"/>
            <a:ext cx="5033777" cy="687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2564904"/>
            <a:ext cx="6511131" cy="424847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 </a:t>
            </a:r>
            <a:endParaRPr lang="en-GB" dirty="0"/>
          </a:p>
          <a:p>
            <a:r>
              <a:rPr lang="en-US" sz="5400" b="1" dirty="0" smtClean="0">
                <a:solidFill>
                  <a:schemeClr val="tx1"/>
                </a:solidFill>
                <a:latin typeface="Eras Bold ITC" pitchFamily="34" charset="0"/>
              </a:rPr>
              <a:t>Reduce!</a:t>
            </a:r>
            <a:endParaRPr lang="ro-RO" sz="5400" b="1" dirty="0" smtClean="0">
              <a:solidFill>
                <a:schemeClr val="tx1"/>
              </a:solidFill>
              <a:latin typeface="Eras Bold ITC" pitchFamily="34" charset="0"/>
            </a:endParaRPr>
          </a:p>
          <a:p>
            <a:r>
              <a:rPr lang="en-US" sz="5400" b="1" dirty="0" smtClean="0">
                <a:solidFill>
                  <a:schemeClr val="tx1"/>
                </a:solidFill>
                <a:latin typeface="Eras Bold ITC" pitchFamily="34" charset="0"/>
              </a:rPr>
              <a:t>Efficient </a:t>
            </a:r>
            <a:r>
              <a:rPr lang="en-US" sz="5400" b="1" dirty="0">
                <a:solidFill>
                  <a:schemeClr val="tx1"/>
                </a:solidFill>
                <a:latin typeface="Eras Bold ITC" pitchFamily="34" charset="0"/>
              </a:rPr>
              <a:t>use of resourcing for preserving the planet heritage </a:t>
            </a:r>
            <a:endParaRPr lang="en-GB" sz="5400" dirty="0">
              <a:solidFill>
                <a:schemeClr val="tx1"/>
              </a:solidFill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2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 descr="C:\Users\Anto\Desktop\277682106_915699909217938_656471396905117431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524307" cy="61620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nto\Desktop\277834701_1675594059457291_7067872253830060043_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6223"/>
            <a:ext cx="4077022" cy="61513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0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C:\Users\Anto\Desktop\277583699_651909825898958_221668353362864870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240"/>
            <a:ext cx="8280919" cy="665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76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2816"/>
            <a:ext cx="6777317" cy="3508977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n-GB" b="1" dirty="0"/>
              <a:t>Natural resources </a:t>
            </a:r>
            <a:r>
              <a:rPr lang="en-GB" b="1" dirty="0" smtClean="0"/>
              <a:t>can be </a:t>
            </a:r>
            <a:r>
              <a:rPr lang="en-GB" b="1" dirty="0"/>
              <a:t>part of our natural </a:t>
            </a:r>
            <a:r>
              <a:rPr lang="en-GB" b="1" dirty="0" smtClean="0"/>
              <a:t>heritage</a:t>
            </a:r>
            <a:r>
              <a:rPr lang="en-GB" b="1" dirty="0"/>
              <a:t> </a:t>
            </a:r>
            <a:r>
              <a:rPr lang="en-GB" b="1" dirty="0" smtClean="0"/>
              <a:t>or </a:t>
            </a:r>
            <a:r>
              <a:rPr lang="en-GB" b="1" dirty="0"/>
              <a:t>protected in nature </a:t>
            </a:r>
            <a:r>
              <a:rPr lang="en-GB" b="1" dirty="0" smtClean="0"/>
              <a:t>reserves.</a:t>
            </a:r>
          </a:p>
          <a:p>
            <a:pPr>
              <a:buFontTx/>
              <a:buChar char="-"/>
            </a:pPr>
            <a:r>
              <a:rPr lang="en-GB" dirty="0" smtClean="0"/>
              <a:t>2 important nature reserves in our county:</a:t>
            </a:r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b="1" dirty="0" err="1" smtClean="0">
                <a:solidFill>
                  <a:srgbClr val="008E40"/>
                </a:solidFill>
              </a:rPr>
              <a:t>Orheiu</a:t>
            </a:r>
            <a:r>
              <a:rPr lang="en-GB" b="1" dirty="0" smtClean="0">
                <a:solidFill>
                  <a:srgbClr val="008E40"/>
                </a:solidFill>
              </a:rPr>
              <a:t> </a:t>
            </a:r>
            <a:r>
              <a:rPr lang="en-GB" b="1" dirty="0" err="1" smtClean="0">
                <a:solidFill>
                  <a:srgbClr val="008E40"/>
                </a:solidFill>
              </a:rPr>
              <a:t>Bistritei</a:t>
            </a:r>
            <a:r>
              <a:rPr lang="en-GB" b="1" dirty="0" smtClean="0">
                <a:solidFill>
                  <a:srgbClr val="008E40"/>
                </a:solidFill>
              </a:rPr>
              <a:t> forest with the </a:t>
            </a:r>
            <a:r>
              <a:rPr lang="en-GB" b="1" i="1" dirty="0" smtClean="0">
                <a:solidFill>
                  <a:srgbClr val="008E40"/>
                </a:solidFill>
              </a:rPr>
              <a:t>motley tulip </a:t>
            </a:r>
            <a:r>
              <a:rPr lang="en-GB" b="1" dirty="0" smtClean="0">
                <a:solidFill>
                  <a:srgbClr val="008E40"/>
                </a:solidFill>
              </a:rPr>
              <a:t>– protected species </a:t>
            </a:r>
          </a:p>
          <a:p>
            <a:pPr>
              <a:buFontTx/>
              <a:buChar char="-"/>
            </a:pPr>
            <a:endParaRPr lang="en-GB" b="1" dirty="0" smtClean="0">
              <a:solidFill>
                <a:srgbClr val="008E40"/>
              </a:solidFill>
            </a:endParaRPr>
          </a:p>
          <a:p>
            <a:pPr>
              <a:buFontTx/>
              <a:buChar char="-"/>
            </a:pPr>
            <a:r>
              <a:rPr lang="en-GB" b="1" dirty="0" err="1" smtClean="0">
                <a:solidFill>
                  <a:srgbClr val="008E40"/>
                </a:solidFill>
              </a:rPr>
              <a:t>Colibita</a:t>
            </a:r>
            <a:r>
              <a:rPr lang="en-GB" b="1" dirty="0" smtClean="0">
                <a:solidFill>
                  <a:srgbClr val="008E40"/>
                </a:solidFill>
              </a:rPr>
              <a:t> Lake - </a:t>
            </a:r>
            <a:r>
              <a:rPr lang="en-GB" b="1" dirty="0">
                <a:solidFill>
                  <a:srgbClr val="008E40"/>
                </a:solidFill>
              </a:rPr>
              <a:t>natural habitat of </a:t>
            </a:r>
            <a:r>
              <a:rPr lang="en-GB" b="1" i="1" dirty="0" err="1">
                <a:solidFill>
                  <a:srgbClr val="008E40"/>
                </a:solidFill>
              </a:rPr>
              <a:t>Vipera</a:t>
            </a:r>
            <a:r>
              <a:rPr lang="en-GB" b="1" i="1" dirty="0">
                <a:solidFill>
                  <a:srgbClr val="008E40"/>
                </a:solidFill>
              </a:rPr>
              <a:t> </a:t>
            </a:r>
            <a:r>
              <a:rPr lang="en-GB" b="1" i="1" dirty="0" err="1">
                <a:solidFill>
                  <a:srgbClr val="008E40"/>
                </a:solidFill>
              </a:rPr>
              <a:t>Berus</a:t>
            </a:r>
            <a:r>
              <a:rPr lang="en-GB" b="1" dirty="0">
                <a:solidFill>
                  <a:srgbClr val="008E40"/>
                </a:solidFill>
              </a:rPr>
              <a:t>, a type of protected viper in Romania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164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utoShape 2" descr="Satele Românești - Laleaua pestriţă,Pădurea din Şes, sat Orheiu Bistriţei,  jud. Bistriţa-Năsăud. Foto: Oancia Iulian www.zigzagprinromania.com | 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Satele Românești - Laleaua pestriţă,Pădurea din Şes, sat Orheiu Bistriţei,  jud. Bistriţa-Năsăud. Foto: Oancia Iulian www.zigzagprinromania.com | 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Satele Românești - Laleaua pestriţă,Pădurea din Şes, sat Orheiu Bistriţei,  jud. Bistriţa-Năsăud. Foto: Oancia Iulian www.zigzagprinromania.com | 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Satele Românești - Laleaua pestriţă,Pădurea din Şes, sat Orheiu Bistriţei,  jud. Bistriţa-Năsăud. Foto: Oancia Iulian www.zigzagprinromania.com | 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202" name="Picture 10" descr="Defileul Crişului Repede (zona Şuncuiuş – Vadu Crişului) şi platoul Zece  Hotare – Primaria Ale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80" y="312738"/>
            <a:ext cx="8261184" cy="619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764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aleaua pestriță din Orheiul Bistriței - Blog de calatorii - ZIGZAG PE HARTĂ - IMG 20210417 155745 Bokeh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66" y="1772816"/>
            <a:ext cx="6201206" cy="46509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6048672"/>
          </a:xfrm>
        </p:spPr>
        <p:txBody>
          <a:bodyPr>
            <a:normAutofit fontScale="32500" lnSpcReduction="20000"/>
          </a:bodyPr>
          <a:lstStyle/>
          <a:p>
            <a:pPr marL="68580" indent="0">
              <a:buNone/>
            </a:pPr>
            <a:endParaRPr lang="en-GB" sz="6000" b="1" i="1" dirty="0" smtClean="0"/>
          </a:p>
          <a:p>
            <a:pPr marL="68580" indent="0">
              <a:buNone/>
            </a:pPr>
            <a:r>
              <a:rPr lang="en-GB" sz="6000" b="1" i="1" dirty="0" smtClean="0">
                <a:solidFill>
                  <a:srgbClr val="FF0000"/>
                </a:solidFill>
              </a:rPr>
              <a:t>The motley tulip from </a:t>
            </a:r>
            <a:r>
              <a:rPr lang="en-GB" sz="6000" b="1" i="1" dirty="0" err="1" smtClean="0">
                <a:solidFill>
                  <a:srgbClr val="FF0000"/>
                </a:solidFill>
              </a:rPr>
              <a:t>Orheiu</a:t>
            </a:r>
            <a:r>
              <a:rPr lang="en-GB" sz="6000" b="1" i="1" dirty="0" smtClean="0">
                <a:solidFill>
                  <a:srgbClr val="FF0000"/>
                </a:solidFill>
              </a:rPr>
              <a:t> </a:t>
            </a:r>
            <a:r>
              <a:rPr lang="en-GB" sz="6000" b="1" i="1" dirty="0" err="1" smtClean="0">
                <a:solidFill>
                  <a:srgbClr val="FF0000"/>
                </a:solidFill>
              </a:rPr>
              <a:t>Bistritei</a:t>
            </a:r>
            <a:r>
              <a:rPr lang="en-GB" sz="6000" b="1" i="1" dirty="0" smtClean="0">
                <a:solidFill>
                  <a:srgbClr val="FF0000"/>
                </a:solidFill>
              </a:rPr>
              <a:t> forest</a:t>
            </a:r>
          </a:p>
          <a:p>
            <a:pPr>
              <a:buFontTx/>
              <a:buChar char="-"/>
            </a:pPr>
            <a:r>
              <a:rPr lang="en-GB" sz="6000" b="1" i="1" dirty="0" err="1" smtClean="0"/>
              <a:t>Fritillarea</a:t>
            </a:r>
            <a:r>
              <a:rPr lang="en-GB" sz="6000" b="1" i="1" dirty="0" smtClean="0"/>
              <a:t> </a:t>
            </a:r>
            <a:r>
              <a:rPr lang="en-GB" sz="6000" b="1" i="1" dirty="0" err="1" smtClean="0"/>
              <a:t>Meleagris</a:t>
            </a:r>
            <a:r>
              <a:rPr lang="en-GB" sz="6000" b="1" i="1" dirty="0" smtClean="0"/>
              <a:t> </a:t>
            </a:r>
            <a:r>
              <a:rPr lang="en-GB" sz="6000" b="1" dirty="0" smtClean="0"/>
              <a:t>in Latin</a:t>
            </a:r>
          </a:p>
          <a:p>
            <a:pPr>
              <a:buFontTx/>
              <a:buChar char="-"/>
            </a:pPr>
            <a:r>
              <a:rPr lang="en-GB" sz="6000" b="1" i="1" dirty="0" smtClean="0"/>
              <a:t> </a:t>
            </a:r>
            <a:r>
              <a:rPr lang="en-GB" sz="6000" b="1" i="1" dirty="0" err="1"/>
              <a:t>fritillus</a:t>
            </a:r>
            <a:r>
              <a:rPr lang="en-GB" sz="6000" b="1" i="1" dirty="0"/>
              <a:t> </a:t>
            </a:r>
            <a:r>
              <a:rPr lang="en-GB" sz="6000" b="1" dirty="0"/>
              <a:t>which in Latin means chessboard, </a:t>
            </a:r>
            <a:endParaRPr lang="en-GB" sz="6000" b="1" dirty="0" smtClean="0"/>
          </a:p>
          <a:p>
            <a:pPr marL="68580" indent="0">
              <a:buNone/>
            </a:pPr>
            <a:r>
              <a:rPr lang="en-GB" sz="6000" b="1" dirty="0" smtClean="0"/>
              <a:t>alludes </a:t>
            </a:r>
            <a:r>
              <a:rPr lang="en-GB" sz="6000" b="1" dirty="0"/>
              <a:t>to </a:t>
            </a:r>
            <a:r>
              <a:rPr lang="en-GB" sz="6000" b="1" dirty="0" smtClean="0"/>
              <a:t>the </a:t>
            </a:r>
            <a:r>
              <a:rPr lang="en-GB" sz="6000" b="1" dirty="0"/>
              <a:t>neat, </a:t>
            </a:r>
            <a:endParaRPr lang="en-GB" sz="6000" b="1" dirty="0" smtClean="0"/>
          </a:p>
          <a:p>
            <a:pPr marL="68580" indent="0">
              <a:buNone/>
            </a:pPr>
            <a:r>
              <a:rPr lang="en-GB" sz="6000" b="1" dirty="0" smtClean="0"/>
              <a:t>reddish-brown </a:t>
            </a:r>
            <a:r>
              <a:rPr lang="en-GB" sz="6000" b="1" dirty="0"/>
              <a:t>squares </a:t>
            </a:r>
            <a:endParaRPr lang="en-GB" sz="6000" b="1" dirty="0" smtClean="0"/>
          </a:p>
          <a:p>
            <a:pPr marL="68580" indent="0">
              <a:buNone/>
            </a:pPr>
            <a:r>
              <a:rPr lang="en-GB" sz="6000" b="1" dirty="0" smtClean="0"/>
              <a:t>of </a:t>
            </a:r>
            <a:r>
              <a:rPr lang="en-GB" sz="6000" b="1" dirty="0"/>
              <a:t>the </a:t>
            </a:r>
            <a:r>
              <a:rPr lang="en-GB" sz="6000" b="1" dirty="0" smtClean="0"/>
              <a:t>tulip</a:t>
            </a:r>
          </a:p>
          <a:p>
            <a:pPr>
              <a:buFontTx/>
              <a:buChar char="-"/>
            </a:pPr>
            <a:r>
              <a:rPr lang="en-GB" sz="6000" b="1" dirty="0" smtClean="0"/>
              <a:t> height </a:t>
            </a:r>
          </a:p>
          <a:p>
            <a:pPr marL="68580" indent="0">
              <a:buNone/>
            </a:pPr>
            <a:r>
              <a:rPr lang="en-GB" sz="6000" b="1" dirty="0" smtClean="0"/>
              <a:t>between 15 </a:t>
            </a:r>
            <a:r>
              <a:rPr lang="en-GB" sz="6000" b="1" dirty="0"/>
              <a:t>- 40 </a:t>
            </a:r>
            <a:endParaRPr lang="en-GB" sz="6000" b="1" dirty="0" smtClean="0"/>
          </a:p>
          <a:p>
            <a:pPr marL="68580" indent="0">
              <a:buNone/>
            </a:pPr>
            <a:r>
              <a:rPr lang="en-GB" sz="6000" b="1" dirty="0" err="1" smtClean="0"/>
              <a:t>centimeters</a:t>
            </a:r>
            <a:endParaRPr lang="en-GB" sz="6000" b="1" dirty="0" smtClean="0"/>
          </a:p>
          <a:p>
            <a:pPr marL="68580" indent="0">
              <a:buNone/>
            </a:pPr>
            <a:r>
              <a:rPr lang="en-GB" sz="6000" b="1" dirty="0" smtClean="0"/>
              <a:t>- blooms</a:t>
            </a:r>
          </a:p>
          <a:p>
            <a:pPr marL="68580" indent="0">
              <a:buNone/>
            </a:pPr>
            <a:r>
              <a:rPr lang="en-GB" sz="6000" b="1" dirty="0" smtClean="0"/>
              <a:t>between </a:t>
            </a:r>
          </a:p>
          <a:p>
            <a:pPr marL="68580" indent="0">
              <a:buNone/>
            </a:pPr>
            <a:r>
              <a:rPr lang="en-GB" sz="6000" b="1" dirty="0" smtClean="0"/>
              <a:t>March </a:t>
            </a:r>
            <a:r>
              <a:rPr lang="en-GB" sz="6000" b="1" dirty="0"/>
              <a:t>and </a:t>
            </a:r>
            <a:r>
              <a:rPr lang="en-GB" sz="6000" b="1" dirty="0" smtClean="0"/>
              <a:t>May, </a:t>
            </a:r>
          </a:p>
          <a:p>
            <a:pPr marL="68580" indent="0">
              <a:buNone/>
            </a:pPr>
            <a:r>
              <a:rPr lang="en-GB" sz="6000" b="1" dirty="0" smtClean="0"/>
              <a:t>only in a few </a:t>
            </a:r>
          </a:p>
          <a:p>
            <a:pPr marL="68580" indent="0">
              <a:buNone/>
            </a:pPr>
            <a:r>
              <a:rPr lang="en-GB" sz="6000" b="1" dirty="0" smtClean="0"/>
              <a:t>areas all over </a:t>
            </a:r>
          </a:p>
          <a:p>
            <a:pPr marL="68580" indent="0">
              <a:buNone/>
            </a:pPr>
            <a:r>
              <a:rPr lang="en-GB" sz="6000" b="1" dirty="0" smtClean="0"/>
              <a:t>the Europe</a:t>
            </a:r>
          </a:p>
          <a:p>
            <a:pPr>
              <a:buFontTx/>
              <a:buChar char="-"/>
            </a:pPr>
            <a:r>
              <a:rPr lang="en-GB" sz="6000" b="1" dirty="0" smtClean="0"/>
              <a:t>needs a humid </a:t>
            </a:r>
          </a:p>
          <a:p>
            <a:pPr marL="68580" indent="0">
              <a:buNone/>
            </a:pPr>
            <a:r>
              <a:rPr lang="en-GB" sz="6000" b="1" dirty="0" smtClean="0"/>
              <a:t>environment </a:t>
            </a:r>
          </a:p>
          <a:p>
            <a:pPr marL="68580" indent="0">
              <a:buNone/>
            </a:pPr>
            <a:r>
              <a:rPr lang="en-GB" sz="6000" b="1" dirty="0" smtClean="0"/>
              <a:t>to bloom in</a:t>
            </a:r>
          </a:p>
          <a:p>
            <a:pPr>
              <a:buFontTx/>
              <a:buChar char="-"/>
            </a:pPr>
            <a:endParaRPr lang="en-GB" sz="6000" b="1" dirty="0" smtClean="0"/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175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7497281" cy="5283949"/>
          </a:xfrm>
        </p:spPr>
        <p:txBody>
          <a:bodyPr/>
          <a:lstStyle/>
          <a:p>
            <a:pPr marL="6858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	</a:t>
            </a:r>
            <a:r>
              <a:rPr lang="en-GB" b="1" dirty="0" err="1" smtClean="0">
                <a:solidFill>
                  <a:srgbClr val="FF0000"/>
                </a:solidFill>
              </a:rPr>
              <a:t>Colibita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Lake - natural habitat of </a:t>
            </a:r>
            <a:r>
              <a:rPr lang="en-GB" b="1" i="1" dirty="0" err="1">
                <a:solidFill>
                  <a:srgbClr val="FF0000"/>
                </a:solidFill>
              </a:rPr>
              <a:t>Vipera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Berus</a:t>
            </a:r>
            <a:r>
              <a:rPr lang="en-GB" b="1" dirty="0">
                <a:solidFill>
                  <a:srgbClr val="FF0000"/>
                </a:solidFill>
              </a:rPr>
              <a:t>, a type of protected viper in </a:t>
            </a:r>
            <a:r>
              <a:rPr lang="en-GB" b="1" dirty="0" smtClean="0">
                <a:solidFill>
                  <a:srgbClr val="FF0000"/>
                </a:solidFill>
              </a:rPr>
              <a:t>Romania</a:t>
            </a:r>
          </a:p>
          <a:p>
            <a:pPr marL="68580" indent="0">
              <a:buNone/>
            </a:pP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Cel mai răspândit șarpe veninos în Europa - Vipera neagră (Vipera berus) -  Deștepți.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0539"/>
            <a:ext cx="8199087" cy="493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093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672408" cy="1143000"/>
          </a:xfrm>
        </p:spPr>
        <p:txBody>
          <a:bodyPr/>
          <a:lstStyle/>
          <a:p>
            <a:r>
              <a:rPr lang="en-GB" b="1" dirty="0" smtClean="0"/>
              <a:t>C</a:t>
            </a:r>
            <a:r>
              <a:rPr lang="ro-RO" b="1" dirty="0" smtClean="0"/>
              <a:t>olibița Lake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1340768"/>
            <a:ext cx="4320479" cy="151216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1800" b="1" dirty="0" smtClean="0"/>
              <a:t>also </a:t>
            </a:r>
            <a:r>
              <a:rPr lang="en-GB" sz="1800" b="1" dirty="0"/>
              <a:t>known as “the sea from the mountain” or “the place with the cleanest air in Romania”, </a:t>
            </a:r>
            <a:r>
              <a:rPr lang="en-GB" sz="1800" b="1" dirty="0" err="1"/>
              <a:t>Colibita</a:t>
            </a:r>
            <a:r>
              <a:rPr lang="en-GB" sz="1800" b="1" dirty="0"/>
              <a:t> is an oasis of peace and </a:t>
            </a:r>
            <a:r>
              <a:rPr lang="en-GB" sz="1800" b="1" dirty="0" smtClean="0"/>
              <a:t>joy</a:t>
            </a:r>
            <a:endParaRPr lang="ro-RO" sz="1800" b="1" dirty="0" smtClean="0"/>
          </a:p>
          <a:p>
            <a:pPr marL="68580" indent="0">
              <a:buNone/>
            </a:pPr>
            <a:endParaRPr lang="ro-RO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32040" y="616620"/>
            <a:ext cx="32403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The dam</a:t>
            </a:r>
            <a:endParaRPr lang="ro-RO" sz="24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GB" b="1" dirty="0" smtClean="0"/>
              <a:t> created between 1977 and 1991 for </a:t>
            </a:r>
            <a:r>
              <a:rPr lang="en-GB" b="1" dirty="0" smtClean="0">
                <a:solidFill>
                  <a:srgbClr val="FF0000"/>
                </a:solidFill>
              </a:rPr>
              <a:t>hydropower purposes</a:t>
            </a:r>
            <a:r>
              <a:rPr lang="en-GB" b="1" dirty="0" smtClean="0"/>
              <a:t> along the </a:t>
            </a:r>
            <a:r>
              <a:rPr lang="en-GB" b="1" dirty="0" err="1" smtClean="0"/>
              <a:t>Bistrita</a:t>
            </a:r>
            <a:r>
              <a:rPr lang="en-GB" b="1" dirty="0" smtClean="0"/>
              <a:t> </a:t>
            </a:r>
            <a:r>
              <a:rPr lang="en-GB" b="1" dirty="0" err="1" smtClean="0"/>
              <a:t>Bargaului</a:t>
            </a:r>
            <a:r>
              <a:rPr lang="en-GB" b="1" dirty="0" smtClean="0"/>
              <a:t> River and manages to supply the surrounding area with water.</a:t>
            </a:r>
            <a:endParaRPr lang="en-GB" b="1" dirty="0"/>
          </a:p>
        </p:txBody>
      </p:sp>
      <p:pic>
        <p:nvPicPr>
          <p:cNvPr id="11270" name="Picture 6" descr="Colibita the sea from the mountains – Journey Gaz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32403"/>
            <a:ext cx="8254025" cy="356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270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6777317" cy="5832648"/>
          </a:xfrm>
        </p:spPr>
        <p:txBody>
          <a:bodyPr>
            <a:normAutofit fontScale="25000" lnSpcReduction="20000"/>
          </a:bodyPr>
          <a:lstStyle/>
          <a:p>
            <a:endParaRPr lang="ro-RO" b="1" dirty="0" smtClean="0"/>
          </a:p>
          <a:p>
            <a:r>
              <a:rPr lang="en-GB" sz="9600" b="1" dirty="0" err="1" smtClean="0"/>
              <a:t>Colibita</a:t>
            </a:r>
            <a:r>
              <a:rPr lang="en-GB" sz="9600" b="1" dirty="0" smtClean="0"/>
              <a:t> </a:t>
            </a:r>
            <a:r>
              <a:rPr lang="en-GB" sz="9600" b="1" dirty="0"/>
              <a:t>is an artificial </a:t>
            </a:r>
            <a:endParaRPr lang="ro-RO" sz="9600" b="1" dirty="0" smtClean="0"/>
          </a:p>
          <a:p>
            <a:pPr marL="68580" indent="0">
              <a:buNone/>
            </a:pPr>
            <a:r>
              <a:rPr lang="en-GB" sz="9600" b="1" dirty="0" smtClean="0"/>
              <a:t>accumulation </a:t>
            </a:r>
            <a:r>
              <a:rPr lang="en-GB" sz="9600" b="1" dirty="0"/>
              <a:t>lake </a:t>
            </a:r>
            <a:r>
              <a:rPr lang="ro-RO" sz="9600" b="1" dirty="0" smtClean="0"/>
              <a:t>(man-made lake)</a:t>
            </a:r>
          </a:p>
          <a:p>
            <a:pPr marL="68580" indent="0">
              <a:buNone/>
            </a:pPr>
            <a:r>
              <a:rPr lang="ro-RO" sz="9600" dirty="0"/>
              <a:t>  </a:t>
            </a:r>
            <a:endParaRPr lang="ro-RO" sz="9600" dirty="0" smtClean="0"/>
          </a:p>
          <a:p>
            <a:pPr marL="68580" indent="0">
              <a:buNone/>
            </a:pPr>
            <a:r>
              <a:rPr lang="ro-RO" sz="9600" b="1" dirty="0" smtClean="0">
                <a:solidFill>
                  <a:srgbClr val="FF0000"/>
                </a:solidFill>
              </a:rPr>
              <a:t>Legend of the lake </a:t>
            </a:r>
          </a:p>
          <a:p>
            <a:pPr marL="68580" indent="0">
              <a:buNone/>
            </a:pPr>
            <a:endParaRPr lang="ro-RO" sz="9600" dirty="0"/>
          </a:p>
          <a:p>
            <a:pPr marL="68580" indent="0">
              <a:buNone/>
            </a:pPr>
            <a:r>
              <a:rPr lang="ro-RO" sz="8000" b="1" dirty="0" smtClean="0"/>
              <a:t>	The </a:t>
            </a:r>
            <a:r>
              <a:rPr lang="en-GB" sz="8000" b="1" dirty="0" smtClean="0"/>
              <a:t>lake </a:t>
            </a:r>
            <a:r>
              <a:rPr lang="en-GB" sz="8000" b="1" dirty="0"/>
              <a:t>was built where a small </a:t>
            </a:r>
            <a:endParaRPr lang="ro-RO" sz="8000" b="1" dirty="0" smtClean="0"/>
          </a:p>
          <a:p>
            <a:pPr marL="68580" indent="0">
              <a:buNone/>
            </a:pPr>
            <a:r>
              <a:rPr lang="en-GB" sz="8000" b="1" dirty="0" smtClean="0"/>
              <a:t>village used </a:t>
            </a:r>
            <a:r>
              <a:rPr lang="en-GB" sz="8000" b="1" dirty="0"/>
              <a:t>to be. </a:t>
            </a:r>
            <a:r>
              <a:rPr lang="ro-RO" sz="8000" b="1" dirty="0" smtClean="0"/>
              <a:t>T</a:t>
            </a:r>
            <a:r>
              <a:rPr lang="en-GB" sz="8000" b="1" dirty="0" smtClean="0"/>
              <a:t>he </a:t>
            </a:r>
            <a:r>
              <a:rPr lang="en-GB" sz="8000" b="1" dirty="0"/>
              <a:t>few locals (some </a:t>
            </a:r>
            <a:r>
              <a:rPr lang="en-GB" sz="8000" b="1" dirty="0" smtClean="0"/>
              <a:t>stories</a:t>
            </a:r>
            <a:endParaRPr lang="ro-RO" sz="8000" b="1" dirty="0" smtClean="0"/>
          </a:p>
          <a:p>
            <a:pPr marL="68580" indent="0">
              <a:buNone/>
            </a:pPr>
            <a:r>
              <a:rPr lang="en-GB" sz="8000" b="1" dirty="0" smtClean="0"/>
              <a:t>say </a:t>
            </a:r>
            <a:r>
              <a:rPr lang="en-GB" sz="8000" b="1" dirty="0"/>
              <a:t>there were only 14) refused to move. </a:t>
            </a:r>
            <a:endParaRPr lang="ro-RO" sz="8000" b="1" dirty="0" smtClean="0"/>
          </a:p>
          <a:p>
            <a:pPr marL="68580" indent="0">
              <a:buNone/>
            </a:pPr>
            <a:r>
              <a:rPr lang="en-GB" sz="8000" b="1" dirty="0" smtClean="0"/>
              <a:t>This </a:t>
            </a:r>
            <a:r>
              <a:rPr lang="en-GB" sz="8000" b="1" dirty="0"/>
              <a:t>is why they say you can still see </a:t>
            </a:r>
            <a:r>
              <a:rPr lang="en-GB" sz="8000" b="1" dirty="0" smtClean="0"/>
              <a:t>the</a:t>
            </a:r>
            <a:endParaRPr lang="ro-RO" sz="8000" b="1" dirty="0" smtClean="0"/>
          </a:p>
          <a:p>
            <a:pPr marL="68580" indent="0">
              <a:buNone/>
            </a:pPr>
            <a:r>
              <a:rPr lang="en-GB" sz="8000" b="1" dirty="0" smtClean="0"/>
              <a:t>houses </a:t>
            </a:r>
            <a:r>
              <a:rPr lang="en-GB" sz="8000" b="1" dirty="0"/>
              <a:t>and the cross </a:t>
            </a:r>
            <a:r>
              <a:rPr lang="en-GB" sz="8000" b="1" dirty="0" smtClean="0"/>
              <a:t>of </a:t>
            </a:r>
            <a:r>
              <a:rPr lang="en-GB" sz="8000" b="1" dirty="0"/>
              <a:t>the church </a:t>
            </a:r>
            <a:endParaRPr lang="ro-RO" sz="8000" b="1" dirty="0" smtClean="0"/>
          </a:p>
          <a:p>
            <a:pPr marL="68580" indent="0">
              <a:buNone/>
            </a:pPr>
            <a:r>
              <a:rPr lang="en-GB" sz="8000" b="1" dirty="0" smtClean="0"/>
              <a:t>when </a:t>
            </a:r>
            <a:r>
              <a:rPr lang="en-GB" sz="8000" b="1" dirty="0"/>
              <a:t>the water </a:t>
            </a:r>
            <a:r>
              <a:rPr lang="ro-RO" sz="8000" b="1" dirty="0"/>
              <a:t>l</a:t>
            </a:r>
            <a:r>
              <a:rPr lang="en-GB" sz="8000" b="1" dirty="0" err="1" smtClean="0"/>
              <a:t>evel</a:t>
            </a:r>
            <a:r>
              <a:rPr lang="en-GB" sz="8000" b="1" dirty="0" smtClean="0"/>
              <a:t> </a:t>
            </a:r>
            <a:r>
              <a:rPr lang="en-GB" sz="8000" b="1" dirty="0"/>
              <a:t>drops to low. </a:t>
            </a:r>
            <a:endParaRPr lang="ro-RO" sz="8000" b="1" dirty="0" smtClean="0"/>
          </a:p>
          <a:p>
            <a:pPr marL="68580" indent="0">
              <a:buNone/>
            </a:pPr>
            <a:r>
              <a:rPr lang="ro-RO" sz="8000" b="1" dirty="0"/>
              <a:t>	</a:t>
            </a:r>
            <a:r>
              <a:rPr lang="en-GB" sz="8000" b="1" dirty="0" smtClean="0"/>
              <a:t>Another legend </a:t>
            </a:r>
            <a:r>
              <a:rPr lang="en-GB" sz="8000" b="1" dirty="0"/>
              <a:t>says </a:t>
            </a:r>
            <a:endParaRPr lang="ro-RO" sz="8000" b="1" dirty="0" smtClean="0"/>
          </a:p>
          <a:p>
            <a:pPr marL="68580" indent="0">
              <a:buNone/>
            </a:pPr>
            <a:r>
              <a:rPr lang="en-GB" sz="8000" b="1" dirty="0" smtClean="0"/>
              <a:t>there </a:t>
            </a:r>
            <a:r>
              <a:rPr lang="en-GB" sz="8000" b="1" dirty="0"/>
              <a:t>are </a:t>
            </a:r>
            <a:r>
              <a:rPr lang="en-GB" sz="8000" b="1" dirty="0" smtClean="0"/>
              <a:t>monster fish </a:t>
            </a:r>
            <a:r>
              <a:rPr lang="en-GB" sz="8000" b="1" dirty="0"/>
              <a:t>in </a:t>
            </a:r>
            <a:r>
              <a:rPr lang="ro-RO" sz="8000" b="1" dirty="0" smtClean="0"/>
              <a:t>t</a:t>
            </a:r>
            <a:r>
              <a:rPr lang="en-GB" sz="8000" b="1" dirty="0" smtClean="0"/>
              <a:t>he </a:t>
            </a:r>
            <a:endParaRPr lang="ro-RO" sz="8000" b="1" dirty="0" smtClean="0"/>
          </a:p>
          <a:p>
            <a:pPr marL="68580" indent="0">
              <a:buNone/>
            </a:pPr>
            <a:r>
              <a:rPr lang="en-GB" sz="8000" b="1" dirty="0" smtClean="0"/>
              <a:t>lake</a:t>
            </a:r>
            <a:r>
              <a:rPr lang="en-GB" sz="8000" b="1" dirty="0"/>
              <a:t>, and </a:t>
            </a:r>
            <a:r>
              <a:rPr lang="en-GB" sz="8000" b="1" dirty="0" smtClean="0"/>
              <a:t>this </a:t>
            </a:r>
            <a:r>
              <a:rPr lang="en-GB" sz="8000" b="1" dirty="0"/>
              <a:t>is because </a:t>
            </a:r>
            <a:r>
              <a:rPr lang="en-GB" sz="8000" b="1" dirty="0" smtClean="0"/>
              <a:t>the</a:t>
            </a:r>
            <a:r>
              <a:rPr lang="ro-RO" sz="8000" b="1" dirty="0" smtClean="0"/>
              <a:t> </a:t>
            </a:r>
          </a:p>
          <a:p>
            <a:pPr marL="68580" indent="0">
              <a:buNone/>
            </a:pPr>
            <a:r>
              <a:rPr lang="en-GB" sz="8000" b="1" dirty="0" smtClean="0"/>
              <a:t>locals </a:t>
            </a:r>
            <a:r>
              <a:rPr lang="en-GB" sz="8000" b="1" dirty="0"/>
              <a:t>were </a:t>
            </a:r>
            <a:r>
              <a:rPr lang="en-GB" sz="8000" b="1" dirty="0" smtClean="0"/>
              <a:t>forced </a:t>
            </a:r>
            <a:r>
              <a:rPr lang="en-GB" sz="8000" b="1" dirty="0"/>
              <a:t>to move </a:t>
            </a:r>
            <a:endParaRPr lang="ro-RO" sz="8000" b="1" dirty="0" smtClean="0"/>
          </a:p>
          <a:p>
            <a:pPr marL="68580" indent="0">
              <a:buNone/>
            </a:pPr>
            <a:r>
              <a:rPr lang="en-GB" sz="8000" b="1" dirty="0" smtClean="0"/>
              <a:t>and </a:t>
            </a:r>
            <a:r>
              <a:rPr lang="en-GB" sz="8000" b="1" dirty="0"/>
              <a:t>nature </a:t>
            </a:r>
            <a:r>
              <a:rPr lang="en-GB" sz="8000" b="1" dirty="0" smtClean="0"/>
              <a:t>takes </a:t>
            </a:r>
            <a:r>
              <a:rPr lang="en-GB" sz="8000" b="1" dirty="0"/>
              <a:t>its revenge.</a:t>
            </a:r>
            <a:endParaRPr lang="ro-RO" sz="8000" b="1" dirty="0" smtClean="0"/>
          </a:p>
          <a:p>
            <a:endParaRPr lang="en-GB" sz="9600" dirty="0"/>
          </a:p>
        </p:txBody>
      </p:sp>
      <p:pic>
        <p:nvPicPr>
          <p:cNvPr id="12290" name="Picture 2" descr="https://img.itinari.com/page/content/original/b690b9b5-1a2a-4795-8904-aca14016cda0-whatsapp-image-2018-04-08-at-12-39-41-1.jpeg?ch=DPR&amp;dpr=2.5&amp;w=994&amp;s=8052031022043f4f6cbf66ed5c58b1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89" y="3429000"/>
            <a:ext cx="4086077" cy="3064968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TUDIU: ce risc de mortalitate ar fi dacă s-ar rupe barajul Colibița? -  Bistrita Busin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3456384" cy="2298630"/>
          </a:xfrm>
          <a:prstGeom prst="ellipse">
            <a:avLst/>
          </a:prstGeom>
          <a:ln w="63500" cap="rnd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173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476672"/>
            <a:ext cx="40324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o-RO" sz="20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V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Arial" pitchFamily="34" charset="0"/>
              </a:rPr>
              <a:t>iper</a:t>
            </a:r>
            <a:r>
              <a:rPr lang="ro-RO" sz="20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a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berus</a:t>
            </a:r>
            <a:endParaRPr lang="ro-RO" sz="2000" b="1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o-RO" sz="20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cs typeface="Arial" pitchFamily="34" charset="0"/>
              </a:rPr>
              <a:t>length</a:t>
            </a:r>
            <a:r>
              <a:rPr lang="ro-RO" sz="2000" b="1" dirty="0" smtClean="0">
                <a:solidFill>
                  <a:srgbClr val="202124"/>
                </a:solidFill>
                <a:latin typeface="+mj-lt"/>
                <a:cs typeface="Arial" pitchFamily="34" charset="0"/>
              </a:rPr>
              <a:t>: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cs typeface="Arial" pitchFamily="34" charset="0"/>
              </a:rPr>
              <a:t>50-70 cm 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+mj-lt"/>
              <a:cs typeface="Arial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cs typeface="Arial" pitchFamily="34" charset="0"/>
              </a:rPr>
              <a:t>color</a:t>
            </a:r>
            <a:r>
              <a:rPr lang="ro-RO" sz="2000" b="1" dirty="0" smtClean="0">
                <a:solidFill>
                  <a:srgbClr val="202124"/>
                </a:solidFill>
                <a:latin typeface="+mj-lt"/>
                <a:cs typeface="Arial" pitchFamily="34" charset="0"/>
              </a:rPr>
              <a:t>: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cs typeface="Arial" pitchFamily="34" charset="0"/>
              </a:rPr>
              <a:t>from a gray-silver color to yellow, reddish, gray-brown to black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+mj-lt"/>
              <a:cs typeface="Arial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cs typeface="Arial" pitchFamily="34" charset="0"/>
              </a:rPr>
              <a:t>active during the day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+mj-lt"/>
              <a:cs typeface="Arial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cs typeface="Arial" pitchFamily="34" charset="0"/>
              </a:rPr>
              <a:t>2-3 times more 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+mj-lt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cs typeface="Arial" pitchFamily="34" charset="0"/>
              </a:rPr>
              <a:t>venomous than the rattlesnake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cs typeface="Arial" pitchFamily="34" charset="0"/>
              </a:rPr>
              <a:t>,</a:t>
            </a:r>
            <a:r>
              <a:rPr kumimoji="0" lang="ro-RO" sz="2000" b="1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cs typeface="Arial" pitchFamily="34" charset="0"/>
              </a:rPr>
              <a:t> but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cs typeface="Arial" pitchFamily="34" charset="0"/>
              </a:rPr>
              <a:t>it is not as dangerous due to its small venom reservoir (10-18 mg)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+mj-lt"/>
              <a:cs typeface="Arial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cs typeface="Arial" pitchFamily="34" charset="0"/>
              </a:rPr>
              <a:t>its bite can become 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+mj-lt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cs typeface="Arial" pitchFamily="34" charset="0"/>
              </a:rPr>
              <a:t>severe in children and in 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+mj-lt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cs typeface="Arial" pitchFamily="34" charset="0"/>
              </a:rPr>
              <a:t>the elderly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cs typeface="Arial" pitchFamily="34" charset="0"/>
              </a:rPr>
              <a:t>.</a:t>
            </a:r>
            <a:r>
              <a:rPr kumimoji="0" lang="en-US" sz="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3319" name="Picture 7" descr="Vipera comună (Vipera berus) ~ Serpedia.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928925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69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Nearp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536" cy="688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2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at are natural resources? What materials and substances are natural  resource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9811"/>
            <a:ext cx="8235280" cy="617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3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836652"/>
            <a:ext cx="7056784" cy="2860905"/>
          </a:xfrm>
        </p:spPr>
        <p:txBody>
          <a:bodyPr/>
          <a:lstStyle/>
          <a:p>
            <a:pPr marL="68580" indent="0">
              <a:buNone/>
            </a:pPr>
            <a:endParaRPr lang="ro-RO" sz="3200" dirty="0" smtClean="0">
              <a:latin typeface="Eras Bold ITC" pitchFamily="34" charset="0"/>
            </a:endParaRPr>
          </a:p>
          <a:p>
            <a:pPr marL="68580" indent="0">
              <a:buNone/>
            </a:pPr>
            <a:r>
              <a:rPr lang="ro-RO" sz="3200" dirty="0" smtClean="0">
                <a:latin typeface="Eras Bold ITC" pitchFamily="34" charset="0"/>
              </a:rPr>
              <a:t>- essential for the appropriate life development, but under what costs? </a:t>
            </a:r>
          </a:p>
          <a:p>
            <a:pPr marL="68580" indent="0">
              <a:buNone/>
            </a:pPr>
            <a:endParaRPr lang="en-GB" dirty="0"/>
          </a:p>
        </p:txBody>
      </p:sp>
      <p:pic>
        <p:nvPicPr>
          <p:cNvPr id="3074" name="Picture 2" descr="Protecting the environment in times of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2" y="3674631"/>
            <a:ext cx="8200443" cy="285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6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atural Resources Conservation - Types &amp; Importance | Environmental  Pol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0891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1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w the new human right to a healthy environment could accelerate New  Zealand's action on climate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201898" cy="620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268835"/>
            <a:ext cx="7488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o-RO" sz="4000" b="1" dirty="0" smtClean="0">
                <a:solidFill>
                  <a:srgbClr val="92D050"/>
                </a:solidFill>
              </a:rPr>
              <a:t>CONSERVATION =?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4000" b="1" dirty="0" smtClean="0">
                <a:solidFill>
                  <a:srgbClr val="92D050"/>
                </a:solidFill>
              </a:rPr>
              <a:t>SCARCITY =?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4000" b="1" dirty="0" smtClean="0">
                <a:solidFill>
                  <a:srgbClr val="92D050"/>
                </a:solidFill>
              </a:rPr>
              <a:t>DROUGHT =?</a:t>
            </a:r>
          </a:p>
          <a:p>
            <a:endParaRPr lang="en-GB" dirty="0"/>
          </a:p>
        </p:txBody>
      </p:sp>
      <p:pic>
        <p:nvPicPr>
          <p:cNvPr id="6148" name="Picture 4" descr="Overview - Environment - Eurosta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6" t="451" r="30212" b="-451"/>
          <a:stretch/>
        </p:blipFill>
        <p:spPr bwMode="auto">
          <a:xfrm>
            <a:off x="6607122" y="344013"/>
            <a:ext cx="2069334" cy="621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9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52736"/>
            <a:ext cx="6777317" cy="504056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GB" b="1" dirty="0">
                <a:solidFill>
                  <a:srgbClr val="E57B1B"/>
                </a:solidFill>
              </a:rPr>
              <a:t>c</a:t>
            </a:r>
            <a:r>
              <a:rPr lang="ro-RO" b="1" dirty="0" smtClean="0">
                <a:solidFill>
                  <a:srgbClr val="E57B1B"/>
                </a:solidFill>
              </a:rPr>
              <a:t>onserv</a:t>
            </a:r>
            <a:r>
              <a:rPr lang="en-GB" b="1" dirty="0" smtClean="0">
                <a:solidFill>
                  <a:srgbClr val="E57B1B"/>
                </a:solidFill>
              </a:rPr>
              <a:t>e </a:t>
            </a:r>
            <a:r>
              <a:rPr lang="ro-RO" b="1" dirty="0" smtClean="0">
                <a:solidFill>
                  <a:srgbClr val="E57B1B"/>
                </a:solidFill>
              </a:rPr>
              <a:t>water</a:t>
            </a:r>
          </a:p>
          <a:p>
            <a:pPr>
              <a:buFontTx/>
              <a:buChar char="-"/>
            </a:pPr>
            <a:r>
              <a:rPr lang="ro-RO" b="1" dirty="0" smtClean="0">
                <a:solidFill>
                  <a:srgbClr val="00B050"/>
                </a:solidFill>
              </a:rPr>
              <a:t>pay attention to everything </a:t>
            </a:r>
            <a:r>
              <a:rPr lang="en-GB" b="1" dirty="0" smtClean="0">
                <a:solidFill>
                  <a:srgbClr val="00B050"/>
                </a:solidFill>
              </a:rPr>
              <a:t>you</a:t>
            </a:r>
            <a:r>
              <a:rPr lang="ro-RO" b="1" dirty="0" smtClean="0">
                <a:solidFill>
                  <a:srgbClr val="00B050"/>
                </a:solidFill>
              </a:rPr>
              <a:t> USE at home/work/school daily</a:t>
            </a:r>
          </a:p>
          <a:p>
            <a:pPr>
              <a:buFontTx/>
              <a:buChar char="-"/>
            </a:pPr>
            <a:r>
              <a:rPr lang="en-GB" b="1" dirty="0">
                <a:solidFill>
                  <a:srgbClr val="00B0F0"/>
                </a:solidFill>
              </a:rPr>
              <a:t>i</a:t>
            </a:r>
            <a:r>
              <a:rPr lang="en-GB" b="1" dirty="0" smtClean="0">
                <a:solidFill>
                  <a:srgbClr val="00B0F0"/>
                </a:solidFill>
              </a:rPr>
              <a:t>ntroduce </a:t>
            </a:r>
            <a:r>
              <a:rPr lang="ro-RO" b="1" dirty="0" smtClean="0">
                <a:solidFill>
                  <a:srgbClr val="00B0F0"/>
                </a:solidFill>
              </a:rPr>
              <a:t>solar power/wind power to produce energy</a:t>
            </a:r>
          </a:p>
          <a:p>
            <a:pPr>
              <a:buFontTx/>
              <a:buChar char="-"/>
            </a:pPr>
            <a:r>
              <a:rPr lang="ro-RO" b="1" dirty="0" smtClean="0">
                <a:solidFill>
                  <a:srgbClr val="7030A0"/>
                </a:solidFill>
              </a:rPr>
              <a:t>reduce the amount of electricity</a:t>
            </a:r>
          </a:p>
          <a:p>
            <a:pPr marL="68580" indent="0">
              <a:buNone/>
            </a:pPr>
            <a:r>
              <a:rPr lang="ro-RO" b="1" dirty="0" smtClean="0">
                <a:solidFill>
                  <a:srgbClr val="7030A0"/>
                </a:solidFill>
              </a:rPr>
              <a:t>you use</a:t>
            </a:r>
          </a:p>
          <a:p>
            <a:pPr>
              <a:buFontTx/>
              <a:buChar char="-"/>
            </a:pPr>
            <a:r>
              <a:rPr lang="ro-RO" b="1" dirty="0" smtClean="0">
                <a:solidFill>
                  <a:srgbClr val="FF6699"/>
                </a:solidFill>
              </a:rPr>
              <a:t>walk/ ride a bike instead of using a car</a:t>
            </a:r>
          </a:p>
          <a:p>
            <a:pPr>
              <a:buFontTx/>
              <a:buChar char="-"/>
            </a:pPr>
            <a:r>
              <a:rPr lang="ro-RO" b="1" dirty="0" smtClean="0">
                <a:solidFill>
                  <a:schemeClr val="accent5">
                    <a:lumMod val="75000"/>
                  </a:schemeClr>
                </a:solidFill>
              </a:rPr>
              <a:t>use less water when brushing/having a shower</a:t>
            </a:r>
          </a:p>
          <a:p>
            <a:pPr>
              <a:buFontTx/>
              <a:buChar char="-"/>
            </a:pPr>
            <a:r>
              <a:rPr lang="ro-RO" b="1" dirty="0" smtClean="0">
                <a:solidFill>
                  <a:srgbClr val="FF0000"/>
                </a:solidFill>
              </a:rPr>
              <a:t> </a:t>
            </a:r>
            <a:r>
              <a:rPr lang="ro-RO" b="1" dirty="0" smtClean="0">
                <a:solidFill>
                  <a:srgbClr val="FFC000"/>
                </a:solidFill>
              </a:rPr>
              <a:t>turn off the things you don</a:t>
            </a:r>
            <a:r>
              <a:rPr lang="en-GB" b="1" dirty="0" smtClean="0">
                <a:solidFill>
                  <a:srgbClr val="FFC000"/>
                </a:solidFill>
              </a:rPr>
              <a:t>’t use</a:t>
            </a:r>
          </a:p>
          <a:p>
            <a:pPr>
              <a:buFontTx/>
              <a:buChar char="-"/>
            </a:pPr>
            <a:r>
              <a:rPr lang="en-GB" b="1" dirty="0" smtClean="0">
                <a:solidFill>
                  <a:srgbClr val="0DB6C3"/>
                </a:solidFill>
              </a:rPr>
              <a:t>use sunlight instead of artificial light </a:t>
            </a:r>
            <a:endParaRPr lang="ro-RO" b="1" dirty="0" smtClean="0">
              <a:solidFill>
                <a:srgbClr val="0DB6C3"/>
              </a:solidFill>
            </a:endParaRPr>
          </a:p>
          <a:p>
            <a:pPr>
              <a:buFontTx/>
              <a:buChar char="-"/>
            </a:pPr>
            <a:endParaRPr lang="ro-RO" b="1" dirty="0" smtClean="0">
              <a:solidFill>
                <a:srgbClr val="FF0000"/>
              </a:solidFill>
            </a:endParaRPr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4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6777317" cy="58326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ro-RO" dirty="0" smtClean="0"/>
          </a:p>
          <a:p>
            <a:pPr marL="68580" indent="0">
              <a:buNone/>
            </a:pPr>
            <a:r>
              <a:rPr lang="ro-RO" b="1" dirty="0" smtClean="0"/>
              <a:t>A</a:t>
            </a:r>
            <a:r>
              <a:rPr lang="en-GB" b="1" dirty="0" smtClean="0"/>
              <a:t>n </a:t>
            </a:r>
            <a:r>
              <a:rPr lang="en-GB" b="1" dirty="0"/>
              <a:t>example of </a:t>
            </a:r>
            <a:endParaRPr lang="ro-RO" b="1" dirty="0" smtClean="0"/>
          </a:p>
          <a:p>
            <a:pPr marL="68580" indent="0">
              <a:buNone/>
            </a:pPr>
            <a:r>
              <a:rPr lang="en-GB" b="1" dirty="0" smtClean="0"/>
              <a:t>good practice</a:t>
            </a:r>
            <a:r>
              <a:rPr lang="ro-RO" b="1" dirty="0" smtClean="0"/>
              <a:t>:</a:t>
            </a:r>
            <a:endParaRPr lang="en-GB" b="1" dirty="0"/>
          </a:p>
          <a:p>
            <a:pPr marL="68580" indent="0">
              <a:buNone/>
            </a:pPr>
            <a:endParaRPr lang="ro-RO" b="1" dirty="0" smtClean="0">
              <a:solidFill>
                <a:srgbClr val="FF0000"/>
              </a:solidFill>
            </a:endParaRPr>
          </a:p>
          <a:p>
            <a:pPr marL="68580" indent="0">
              <a:buNone/>
            </a:pPr>
            <a:endParaRPr lang="ro-RO" b="1" dirty="0" smtClean="0">
              <a:solidFill>
                <a:srgbClr val="FF0000"/>
              </a:solidFill>
            </a:endParaRPr>
          </a:p>
          <a:p>
            <a:pPr marL="68580" indent="0">
              <a:buNone/>
            </a:pPr>
            <a:r>
              <a:rPr lang="ro-RO" b="1" dirty="0" smtClean="0">
                <a:solidFill>
                  <a:srgbClr val="FF0000"/>
                </a:solidFill>
              </a:rPr>
              <a:t>The </a:t>
            </a:r>
            <a:r>
              <a:rPr lang="en-GB" b="1" dirty="0" smtClean="0">
                <a:solidFill>
                  <a:srgbClr val="FF0000"/>
                </a:solidFill>
              </a:rPr>
              <a:t>heating </a:t>
            </a:r>
            <a:r>
              <a:rPr lang="en-GB" b="1" dirty="0">
                <a:solidFill>
                  <a:srgbClr val="FF0000"/>
                </a:solidFill>
              </a:rPr>
              <a:t>system </a:t>
            </a:r>
            <a:endParaRPr lang="ro-RO" b="1" dirty="0" smtClean="0">
              <a:solidFill>
                <a:srgbClr val="FF0000"/>
              </a:solidFill>
            </a:endParaRPr>
          </a:p>
          <a:p>
            <a:pPr marL="6858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of </a:t>
            </a:r>
            <a:r>
              <a:rPr lang="en-GB" b="1" dirty="0">
                <a:solidFill>
                  <a:srgbClr val="FF0000"/>
                </a:solidFill>
              </a:rPr>
              <a:t>the </a:t>
            </a:r>
            <a:r>
              <a:rPr lang="en-GB" b="1" dirty="0" smtClean="0">
                <a:solidFill>
                  <a:srgbClr val="FF0000"/>
                </a:solidFill>
              </a:rPr>
              <a:t>school</a:t>
            </a:r>
            <a:endParaRPr lang="ro-RO" b="1" dirty="0" smtClean="0">
              <a:solidFill>
                <a:srgbClr val="FF0000"/>
              </a:solidFill>
            </a:endParaRPr>
          </a:p>
          <a:p>
            <a:pPr marL="6858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 </a:t>
            </a:r>
            <a:endParaRPr lang="ro-RO" b="1" dirty="0" smtClean="0">
              <a:solidFill>
                <a:srgbClr val="FF0000"/>
              </a:solidFill>
            </a:endParaRPr>
          </a:p>
          <a:p>
            <a:pPr marL="68580" indent="0">
              <a:buNone/>
            </a:pPr>
            <a:r>
              <a:rPr lang="en-GB" b="1" dirty="0" smtClean="0"/>
              <a:t>–</a:t>
            </a:r>
            <a:r>
              <a:rPr lang="ro-RO" b="1" dirty="0" smtClean="0"/>
              <a:t> </a:t>
            </a:r>
            <a:r>
              <a:rPr lang="en-GB" b="1" dirty="0" smtClean="0"/>
              <a:t>from </a:t>
            </a:r>
            <a:r>
              <a:rPr lang="ro-RO" b="1" dirty="0" smtClean="0"/>
              <a:t>sawdust</a:t>
            </a:r>
            <a:r>
              <a:rPr lang="en-GB" b="1" dirty="0" smtClean="0"/>
              <a:t> </a:t>
            </a:r>
            <a:endParaRPr lang="ro-RO" b="1" dirty="0" smtClean="0"/>
          </a:p>
          <a:p>
            <a:pPr marL="68580" indent="0">
              <a:buNone/>
            </a:pPr>
            <a:r>
              <a:rPr lang="ro-RO" b="1" dirty="0" smtClean="0"/>
              <a:t>(</a:t>
            </a:r>
            <a:r>
              <a:rPr lang="en-GB" b="1" dirty="0" smtClean="0"/>
              <a:t>forestry exploitation</a:t>
            </a:r>
            <a:r>
              <a:rPr lang="ro-RO" b="1" dirty="0" smtClean="0"/>
              <a:t> </a:t>
            </a:r>
          </a:p>
          <a:p>
            <a:pPr marL="68580" indent="0">
              <a:buNone/>
            </a:pPr>
            <a:r>
              <a:rPr lang="ro-RO" b="1"/>
              <a:t>w</a:t>
            </a:r>
            <a:r>
              <a:rPr lang="ro-RO" b="1" smtClean="0"/>
              <a:t>aste)</a:t>
            </a:r>
            <a:endParaRPr lang="en-GB" b="1" dirty="0"/>
          </a:p>
        </p:txBody>
      </p:sp>
      <p:pic>
        <p:nvPicPr>
          <p:cNvPr id="14340" name="Picture 4" descr="C:\Users\Anto\Desktop\277611522_5063022500422235_15072209420082079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635" y="1332"/>
            <a:ext cx="5230316" cy="696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7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:\Users\Anto\Desktop\277591838_666586537787635_683478216467738794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25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23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199</TotalTime>
  <Words>292</Words>
  <Application>Microsoft Office PowerPoint</Application>
  <PresentationFormat>On-screen Show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Colibița Lake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</dc:creator>
  <cp:lastModifiedBy>Anto</cp:lastModifiedBy>
  <cp:revision>17</cp:revision>
  <dcterms:created xsi:type="dcterms:W3CDTF">2022-04-02T08:46:31Z</dcterms:created>
  <dcterms:modified xsi:type="dcterms:W3CDTF">2022-04-02T12:06:48Z</dcterms:modified>
</cp:coreProperties>
</file>